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18" r:id="rId6"/>
    <p:sldId id="325" r:id="rId7"/>
    <p:sldId id="381" r:id="rId8"/>
    <p:sldId id="382" r:id="rId9"/>
    <p:sldId id="383" r:id="rId10"/>
    <p:sldId id="401" r:id="rId11"/>
    <p:sldId id="402" r:id="rId12"/>
    <p:sldId id="306" r:id="rId13"/>
    <p:sldId id="308" r:id="rId14"/>
    <p:sldId id="315" r:id="rId15"/>
    <p:sldId id="316" r:id="rId16"/>
    <p:sldId id="357" r:id="rId17"/>
    <p:sldId id="26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9299" autoAdjust="0"/>
  </p:normalViewPr>
  <p:slideViewPr>
    <p:cSldViewPr snapToGrid="0">
      <p:cViewPr>
        <p:scale>
          <a:sx n="80" d="100"/>
          <a:sy n="80" d="100"/>
        </p:scale>
        <p:origin x="52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关注注意力：提升摘要的正确性和多样性</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lexical overlap:</a:t>
            </a:r>
            <a:r>
              <a:rPr lang="zh-CN" altLang="en-US"/>
              <a:t>词汇重叠   Semantic   Similarity（</a:t>
            </a:r>
            <a:r>
              <a:rPr lang="en-US" altLang="zh-CN"/>
              <a:t>sem. sim.):语义相似性   faithfulness:</a:t>
            </a:r>
            <a:r>
              <a:rPr lang="zh-CN" altLang="en-US"/>
              <a:t>真实度</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3:</a:t>
            </a:r>
            <a:r>
              <a:rPr lang="zh-CN" altLang="en-US"/>
              <a:t>由于</a:t>
            </a:r>
            <a:r>
              <a:rPr lang="en-US" altLang="zh-CN"/>
              <a:t>RobFAME</a:t>
            </a:r>
            <a:r>
              <a:rPr lang="zh-CN" altLang="en-US"/>
              <a:t>的</a:t>
            </a:r>
            <a:r>
              <a:rPr lang="zh-CN" altLang="en-US">
                <a:sym typeface="+mn-ea"/>
              </a:rPr>
              <a:t>encoder-decoder</a:t>
            </a:r>
            <a:r>
              <a:rPr lang="zh-CN" altLang="en-US"/>
              <a:t>和目标的焦点-注意参数都是随机初始化的，另一方面，由于</a:t>
            </a:r>
            <a:r>
              <a:rPr lang="en-US" altLang="zh-CN"/>
              <a:t>PEGFAME</a:t>
            </a:r>
            <a:r>
              <a:rPr lang="zh-CN" altLang="en-US"/>
              <a:t>的encoder-decoder注意力是预先训练好的，因此它和焦点注意力之间存在一种推拉效应，这使得话题分布更加平滑</a:t>
            </a:r>
            <a:endParaRPr lang="zh-CN" altLang="en-US"/>
          </a:p>
          <a:p>
            <a:r>
              <a:rPr lang="en-US" altLang="zh-CN"/>
              <a:t>4:</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000" dirty="0" smtClean="0"/>
              <a:t>文档摘要-就是在保留显著信息的同时生成对于文档的摘要。在摘要质量方面，仍然存在许多问题；每个源文档可以有多个同样好的摘要。</a:t>
            </a:r>
            <a:endParaRPr lang="zh-CN" altLang="en-US" sz="1000" dirty="0" smtClean="0"/>
          </a:p>
          <a:p>
            <a:r>
              <a:rPr lang="zh-CN" altLang="en-US" sz="1000" dirty="0" smtClean="0"/>
              <a:t>神经生成模型无法做到这一点，往往产生多样性低的输出。</a:t>
            </a:r>
            <a:endParaRPr lang="zh-CN" altLang="en-US" sz="1000" dirty="0" smtClean="0"/>
          </a:p>
          <a:p>
            <a:r>
              <a:rPr lang="zh-CN" altLang="en-US" sz="1000" dirty="0" smtClean="0"/>
              <a:t>对生成多样化并且真实的摘要没有给予太多关注——两个目标往往难以同时实现。</a:t>
            </a:r>
            <a:endParaRPr lang="zh-CN" altLang="en-US" sz="1000" dirty="0" smtClean="0"/>
          </a:p>
          <a:p>
            <a:r>
              <a:rPr lang="zh-CN" altLang="en-US" sz="1000" dirty="0" smtClean="0"/>
              <a:t>在本文中，我们将注意机制（orFAME）引入到基于</a:t>
            </a:r>
            <a:r>
              <a:rPr lang="en-US" altLang="zh-CN" sz="1000" dirty="0" smtClean="0"/>
              <a:t>transformer</a:t>
            </a:r>
            <a:r>
              <a:rPr lang="zh-CN" altLang="en-US" sz="1000" dirty="0" smtClean="0"/>
              <a:t>的seq2seq体系结构中。提升了忠实于源文档的摘要。</a:t>
            </a:r>
            <a:endParaRPr lang="zh-CN" altLang="en-US" sz="1000" dirty="0" smtClean="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使用seq2seq架构和Transformer 的encoder和decoder架构，再加上Fame</a:t>
            </a:r>
            <a:r>
              <a:rPr lang="en-US" altLang="zh-CN"/>
              <a:t>.</a:t>
            </a:r>
            <a:endParaRPr lang="en-US" altLang="zh-CN"/>
          </a:p>
          <a:p>
            <a:r>
              <a:rPr lang="zh-CN" altLang="en-US">
                <a:latin typeface="Times New Roman Regular" panose="02020603050405020304" charset="0"/>
                <a:cs typeface="Times New Roman Regular" panose="02020603050405020304" charset="0"/>
                <a:sym typeface="+mn-ea"/>
              </a:rPr>
              <a:t>Focus  Attention MEchanism</a:t>
            </a:r>
            <a:r>
              <a:rPr lang="en-US" altLang="zh-CN">
                <a:latin typeface="Times New Roman Regular" panose="02020603050405020304" charset="0"/>
                <a:cs typeface="Times New Roman Regular" panose="02020603050405020304" charset="0"/>
                <a:sym typeface="+mn-ea"/>
              </a:rPr>
              <a:t>---FAME</a:t>
            </a:r>
            <a:endParaRPr lang="en-US" alt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但是</a:t>
            </a:r>
            <a:r>
              <a:rPr lang="en-US" altLang="zh-CN"/>
              <a:t>decoder</a:t>
            </a:r>
            <a:r>
              <a:rPr lang="zh-CN" altLang="en-US"/>
              <a:t>要从条件表示</a:t>
            </a:r>
            <a:r>
              <a:rPr lang="en-US" altLang="zh-CN"/>
              <a:t>ytL</a:t>
            </a:r>
            <a:r>
              <a:rPr lang="zh-CN" altLang="en-US"/>
              <a:t>中获得所有相关信息，以学习词汇表的输出逻辑，从而使预测结果与输入结果一致，这是一个挑战。</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txi</a:t>
            </a:r>
            <a:r>
              <a:rPr lang="zh-CN" altLang="en-US"/>
              <a:t>测量输入标记</a:t>
            </a:r>
            <a:r>
              <a:rPr lang="en-US" altLang="zh-CN"/>
              <a:t>xi</a:t>
            </a:r>
            <a:r>
              <a:rPr lang="zh-CN" altLang="en-US"/>
              <a:t>与词汇表中标记的上下文相似性</a:t>
            </a:r>
            <a:endParaRPr lang="zh-CN" altLang="en-US"/>
          </a:p>
          <a:p>
            <a:r>
              <a:rPr lang="en-US" altLang="zh-CN"/>
              <a:t>atl是编码器-解码器在</a:t>
            </a:r>
            <a:r>
              <a:rPr lang="zh-CN" altLang="en-US"/>
              <a:t>源文档</a:t>
            </a:r>
            <a:r>
              <a:rPr lang="en-US" altLang="zh-CN"/>
              <a:t>token上的注意力分布，用于输出yt和最终解码器层L</a:t>
            </a:r>
            <a:endParaRPr lang="en-US" altLang="zh-CN"/>
          </a:p>
          <a:p>
            <a:r>
              <a:rPr lang="en-US" altLang="zh-CN"/>
              <a:t>我们使用Alt产生token</a:t>
            </a:r>
            <a:r>
              <a:rPr lang="zh-CN" altLang="en-US"/>
              <a:t>级</a:t>
            </a:r>
            <a:r>
              <a:rPr lang="en-US" altLang="zh-CN"/>
              <a:t>词汇分布的加权和来计算动态词汇</a:t>
            </a:r>
            <a:r>
              <a:rPr lang="zh-CN" altLang="en-US"/>
              <a:t>一个偏置，它将更多的注意力放在词汇表中的那些重要的</a:t>
            </a:r>
            <a:r>
              <a:rPr lang="en-US" altLang="zh-CN"/>
              <a:t>token</a:t>
            </a:r>
            <a:r>
              <a:rPr lang="zh-CN" altLang="en-US"/>
              <a:t>上。</a:t>
            </a:r>
            <a:endParaRPr lang="zh-CN" altLang="en-US"/>
          </a:p>
          <a:p>
            <a:r>
              <a:rPr lang="zh-CN" altLang="en-US"/>
              <a:t>我们称之为</a:t>
            </a:r>
            <a:r>
              <a:rPr lang="en-US" altLang="zh-CN"/>
              <a:t>focus</a:t>
            </a:r>
            <a:r>
              <a:rPr lang="zh-CN" altLang="en-US"/>
              <a:t>概率分布，它动态地修改输出，以便将更多的注意力放在词汇表中类似于X中的那些标记上。</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我们的目标是引导我们的重点是更好地代表与任务相关的主题内容；</a:t>
            </a:r>
            <a:endParaRPr lang="zh-CN" altLang="en-US"/>
          </a:p>
          <a:p>
            <a:r>
              <a:rPr lang="zh-CN" altLang="en-US"/>
              <a:t>where F is a set of |F| most frequent tokens in the vocabulary；</a:t>
            </a:r>
            <a:endParaRPr lang="zh-CN" altLang="en-US"/>
          </a:p>
          <a:p>
            <a:r>
              <a:rPr lang="zh-CN" altLang="en-US"/>
              <a:t>vocabulary V</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txi</a:t>
            </a:r>
            <a:r>
              <a:rPr lang="zh-CN" altLang="en-US"/>
              <a:t>测量输入标记</a:t>
            </a:r>
            <a:r>
              <a:rPr lang="en-US" altLang="zh-CN"/>
              <a:t>xi</a:t>
            </a:r>
            <a:r>
              <a:rPr lang="zh-CN" altLang="en-US"/>
              <a:t>与词汇表中标记的上下文相似性</a:t>
            </a:r>
            <a:endParaRPr lang="zh-CN" altLang="en-US"/>
          </a:p>
          <a:p>
            <a:r>
              <a:rPr lang="en-US" altLang="zh-CN"/>
              <a:t>atl是编码器-解码器在</a:t>
            </a:r>
            <a:r>
              <a:rPr lang="zh-CN" altLang="en-US"/>
              <a:t>源</a:t>
            </a:r>
            <a:r>
              <a:rPr lang="en-US" altLang="zh-CN"/>
              <a:t>token上的注意力分布，用于输出yt和最终解码器层L</a:t>
            </a:r>
            <a:endParaRPr lang="en-US" altLang="zh-CN"/>
          </a:p>
          <a:p>
            <a:r>
              <a:rPr lang="en-US" altLang="zh-CN"/>
              <a:t>我们使用Alt产生token</a:t>
            </a:r>
            <a:r>
              <a:rPr lang="zh-CN" altLang="en-US"/>
              <a:t>级</a:t>
            </a:r>
            <a:r>
              <a:rPr lang="en-US" altLang="zh-CN"/>
              <a:t>词汇分布的加权和来计算动态词汇</a:t>
            </a:r>
            <a:r>
              <a:rPr lang="zh-CN" altLang="en-US"/>
              <a:t>一个偏置。</a:t>
            </a:r>
            <a:endParaRPr lang="zh-CN" altLang="en-US"/>
          </a:p>
          <a:p>
            <a:r>
              <a:rPr lang="zh-CN" altLang="en-US"/>
              <a:t>我们称之为</a:t>
            </a:r>
            <a:r>
              <a:rPr lang="en-US" altLang="zh-CN"/>
              <a:t>focus</a:t>
            </a:r>
            <a:r>
              <a:rPr lang="zh-CN" altLang="en-US"/>
              <a:t>概率分布，它动态地修改输出，以便将更多的注意力放在词汇表中类似于X中的那些标记上。</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6" Type="http://schemas.openxmlformats.org/officeDocument/2006/relationships/notesSlide" Target="../notesSlides/notesSlide6.xml"/><Relationship Id="rId15" Type="http://schemas.openxmlformats.org/officeDocument/2006/relationships/slideLayout" Target="../slideLayouts/slideLayout2.xml"/><Relationship Id="rId14" Type="http://schemas.openxmlformats.org/officeDocument/2006/relationships/image" Target="../media/image31.png"/><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5" Type="http://schemas.openxmlformats.org/officeDocument/2006/relationships/notesSlide" Target="../notesSlides/notesSlide7.xml"/><Relationship Id="rId14" Type="http://schemas.openxmlformats.org/officeDocument/2006/relationships/slideLayout" Target="../slideLayouts/slideLayout2.xml"/><Relationship Id="rId13" Type="http://schemas.openxmlformats.org/officeDocument/2006/relationships/image" Target="../media/image27.png"/><Relationship Id="rId12" Type="http://schemas.openxmlformats.org/officeDocument/2006/relationships/image" Target="../media/image43.png"/><Relationship Id="rId11" Type="http://schemas.openxmlformats.org/officeDocument/2006/relationships/image" Target="../media/image42.png"/><Relationship Id="rId10" Type="http://schemas.openxmlformats.org/officeDocument/2006/relationships/image" Target="../media/image41.png"/><Relationship Id="rId1"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33.png"/><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33.png"/><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227888"/>
            <a:chOff x="0" y="-53985"/>
            <a:chExt cx="12204000" cy="1227888"/>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92202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      </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1791335" cy="337185"/>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647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t https://</a:t>
            </a:r>
            <a:endParaRPr lang="zh-CN" altLang="en-US"/>
          </a:p>
          <a:p>
            <a:pPr algn="ctr"/>
            <a:r>
              <a:rPr lang="zh-CN" altLang="en-US"/>
              <a:t>github.com/thunlp/ERICA.</a:t>
            </a:r>
            <a:endParaRPr lang="zh-CN" altLang="en-US"/>
          </a:p>
        </p:txBody>
      </p:sp>
      <p:cxnSp>
        <p:nvCxnSpPr>
          <p:cNvPr id="19" name="直接连接符 18"/>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0629" y="1830111"/>
            <a:ext cx="11944160" cy="119888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Focus Attention: Promoting Faithfulness and Diversity in Summarization</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289560" y="5358130"/>
            <a:ext cx="11213465" cy="460375"/>
          </a:xfrm>
          <a:prstGeom prst="rect">
            <a:avLst/>
          </a:prstGeom>
        </p:spPr>
        <p:txBody>
          <a:bodyPr wrap="square">
            <a:spAutoFit/>
          </a:bodyPr>
          <a:lstStyle/>
          <a:p>
            <a:pPr algn="ctr"/>
            <a:r>
              <a:rPr lang="zh-CN" altLang="en-US"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ACL-2021)</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768381" y="5358134"/>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 name="图片 11" descr="截屏2021-07-09 下午6.41.25"/>
          <p:cNvPicPr>
            <a:picLocks noChangeAspect="1"/>
          </p:cNvPicPr>
          <p:nvPr/>
        </p:nvPicPr>
        <p:blipFill>
          <a:blip r:embed="rId7"/>
          <a:stretch>
            <a:fillRect/>
          </a:stretch>
        </p:blipFill>
        <p:spPr>
          <a:xfrm>
            <a:off x="1654175" y="3028950"/>
            <a:ext cx="8484235" cy="21304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7-10 上午11.00.55"/>
          <p:cNvPicPr>
            <a:picLocks noChangeAspect="1"/>
          </p:cNvPicPr>
          <p:nvPr/>
        </p:nvPicPr>
        <p:blipFill>
          <a:blip r:embed="rId1"/>
          <a:stretch>
            <a:fillRect/>
          </a:stretch>
        </p:blipFill>
        <p:spPr>
          <a:xfrm>
            <a:off x="1163955" y="2092325"/>
            <a:ext cx="10058400" cy="34150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7-10 上午11.01.18"/>
          <p:cNvPicPr>
            <a:picLocks noChangeAspect="1"/>
          </p:cNvPicPr>
          <p:nvPr/>
        </p:nvPicPr>
        <p:blipFill>
          <a:blip r:embed="rId1"/>
          <a:stretch>
            <a:fillRect/>
          </a:stretch>
        </p:blipFill>
        <p:spPr>
          <a:xfrm>
            <a:off x="1163955" y="1400175"/>
            <a:ext cx="10058400" cy="54578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7-10 上午11.01.44"/>
          <p:cNvPicPr>
            <a:picLocks noChangeAspect="1"/>
          </p:cNvPicPr>
          <p:nvPr/>
        </p:nvPicPr>
        <p:blipFill>
          <a:blip r:embed="rId1"/>
          <a:srcRect t="3966"/>
          <a:stretch>
            <a:fillRect/>
          </a:stretch>
        </p:blipFill>
        <p:spPr>
          <a:xfrm>
            <a:off x="276225" y="1301750"/>
            <a:ext cx="5662930" cy="5479415"/>
          </a:xfrm>
          <a:prstGeom prst="rect">
            <a:avLst/>
          </a:prstGeom>
        </p:spPr>
      </p:pic>
      <p:pic>
        <p:nvPicPr>
          <p:cNvPr id="6" name="图片 5" descr="截屏2021-07-10 上午11.02.25"/>
          <p:cNvPicPr>
            <a:picLocks noChangeAspect="1"/>
          </p:cNvPicPr>
          <p:nvPr/>
        </p:nvPicPr>
        <p:blipFill>
          <a:blip r:embed="rId2"/>
          <a:srcRect t="5920"/>
          <a:stretch>
            <a:fillRect/>
          </a:stretch>
        </p:blipFill>
        <p:spPr>
          <a:xfrm>
            <a:off x="6297930" y="1950720"/>
            <a:ext cx="5894070" cy="48304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7-10 上午11.03.17"/>
          <p:cNvPicPr>
            <a:picLocks noChangeAspect="1"/>
          </p:cNvPicPr>
          <p:nvPr/>
        </p:nvPicPr>
        <p:blipFill>
          <a:blip r:embed="rId1"/>
          <a:stretch>
            <a:fillRect/>
          </a:stretch>
        </p:blipFill>
        <p:spPr>
          <a:xfrm>
            <a:off x="3314700" y="1355725"/>
            <a:ext cx="5580380" cy="531558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smtClean="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880110" y="2503805"/>
            <a:ext cx="10431145" cy="3107690"/>
          </a:xfrm>
          <a:prstGeom prst="rect">
            <a:avLst/>
          </a:prstGeom>
          <a:noFill/>
        </p:spPr>
        <p:txBody>
          <a:bodyPr wrap="square" rtlCol="0" anchor="t">
            <a:spAutoFit/>
          </a:bodyPr>
          <a:p>
            <a:r>
              <a:rPr lang="en-US" altLang="zh-CN"/>
              <a:t>  </a:t>
            </a:r>
            <a:r>
              <a:rPr lang="en-US" altLang="zh-CN">
                <a:latin typeface="Times New Roman Regular" panose="02020603050405020304" charset="0"/>
                <a:cs typeface="Times New Roman Regular" panose="02020603050405020304" charset="0"/>
              </a:rPr>
              <a:t>      </a:t>
            </a:r>
            <a:r>
              <a:rPr lang="zh-CN" altLang="en-US" sz="2800">
                <a:latin typeface="Times New Roman Regular" panose="02020603050405020304" charset="0"/>
                <a:cs typeface="Times New Roman Regular" panose="02020603050405020304" charset="0"/>
              </a:rPr>
              <a:t>We introduced FAME, a new attention mechanism which  dynamically biases the decoder to proac-tively generate tokens that are topically similar tothe input. FAME enhances the faithfulness of existing state-of-the-art abstract summarization modelswhile improving their overall ROUGEscores.  Finally, our newly introduced focus sampling tech-nique is a better alternative to top-k or nucleussampling to generate diverse set of faithful summaries.</a:t>
            </a:r>
            <a:endParaRPr lang="zh-CN" altLang="en-US" sz="28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tx1"/>
                </a:solidFill>
                <a:effectLst/>
              </a:rPr>
              <a:t>Thanks</a:t>
            </a:r>
            <a:endParaRPr lang="zh-CN" altLang="en-US" sz="8000" b="0" dirty="0">
              <a:solidFill>
                <a:schemeClr val="tx1"/>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p:cNvSpPr txBox="1"/>
          <p:nvPr/>
        </p:nvSpPr>
        <p:spPr>
          <a:xfrm>
            <a:off x="5734788" y="2184084"/>
            <a:ext cx="3657600" cy="255333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361315" y="1729105"/>
            <a:ext cx="11238865" cy="4061460"/>
          </a:xfrm>
          <a:prstGeom prst="rect">
            <a:avLst/>
          </a:prstGeom>
          <a:noFill/>
        </p:spPr>
        <p:txBody>
          <a:bodyPr wrap="square" rtlCol="0" anchor="t">
            <a:spAutoFit/>
          </a:bodyPr>
          <a:p>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sym typeface="+mn-ea"/>
              </a:rPr>
              <a:t>• </a:t>
            </a:r>
            <a:r>
              <a:rPr lang="en-US" altLang="zh-CN" sz="2400">
                <a:latin typeface="Times New Roman Regular" panose="02020603050405020304" charset="0"/>
                <a:cs typeface="Times New Roman Regular" panose="02020603050405020304" charset="0"/>
                <a:sym typeface="+mn-ea"/>
              </a:rPr>
              <a:t>I</a:t>
            </a:r>
            <a:r>
              <a:rPr lang="zh-CN" altLang="en-US" sz="2400">
                <a:latin typeface="Times New Roman Regular" panose="02020603050405020304" charset="0"/>
                <a:cs typeface="Times New Roman Regular" panose="02020603050405020304" charset="0"/>
              </a:rPr>
              <a:t>n terms of </a:t>
            </a:r>
            <a:r>
              <a:rPr lang="zh-CN" altLang="en-US" sz="2400">
                <a:solidFill>
                  <a:srgbClr val="FF0000"/>
                </a:solidFill>
                <a:latin typeface="Times New Roman Regular" panose="02020603050405020304" charset="0"/>
                <a:cs typeface="Times New Roman Regular" panose="02020603050405020304" charset="0"/>
              </a:rPr>
              <a:t>summary quality</a:t>
            </a:r>
            <a:r>
              <a:rPr lang="zh-CN" altLang="en-US" sz="2400">
                <a:latin typeface="Times New Roman Regular" panose="02020603050405020304" charset="0"/>
                <a:cs typeface="Times New Roman Regular" panose="02020603050405020304" charset="0"/>
              </a:rPr>
              <a:t>, many challenges remain</a:t>
            </a:r>
            <a:r>
              <a:rPr lang="en-US" altLang="zh-CN" sz="2400">
                <a:latin typeface="Times New Roman Regular" panose="02020603050405020304" charset="0"/>
                <a:cs typeface="Times New Roman Regular" panose="02020603050405020304" charset="0"/>
              </a:rPr>
              <a:t>.</a:t>
            </a:r>
            <a:endParaRPr lang="en-US" altLang="zh-CN" sz="2400">
              <a:latin typeface="Times New Roman Regular" panose="02020603050405020304" charset="0"/>
              <a:cs typeface="Times New Roman Regular" panose="02020603050405020304" charset="0"/>
            </a:endParaRPr>
          </a:p>
          <a:p>
            <a:endParaRPr lang="zh-CN" altLang="en-US"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rPr>
              <a:t>• </a:t>
            </a:r>
            <a:r>
              <a:rPr lang="en-US" altLang="zh-CN" sz="2400">
                <a:latin typeface="Times New Roman Regular" panose="02020603050405020304" charset="0"/>
                <a:cs typeface="Times New Roman Regular" panose="02020603050405020304" charset="0"/>
              </a:rPr>
              <a:t>T</a:t>
            </a:r>
            <a:r>
              <a:rPr sz="2400">
                <a:latin typeface="Times New Roman Regular" panose="02020603050405020304" charset="0"/>
                <a:cs typeface="Times New Roman Regular" panose="02020603050405020304" charset="0"/>
              </a:rPr>
              <a:t>here can be </a:t>
            </a:r>
            <a:r>
              <a:rPr sz="2400">
                <a:solidFill>
                  <a:srgbClr val="FF0000"/>
                </a:solidFill>
                <a:latin typeface="Times New Roman Regular" panose="02020603050405020304" charset="0"/>
                <a:cs typeface="Times New Roman Regular" panose="02020603050405020304" charset="0"/>
              </a:rPr>
              <a:t>multiple equally good summaries</a:t>
            </a:r>
            <a:r>
              <a:rPr sz="2400">
                <a:latin typeface="Times New Roman Regular" panose="02020603050405020304" charset="0"/>
                <a:cs typeface="Times New Roman Regular" panose="02020603050405020304" charset="0"/>
              </a:rPr>
              <a:t> persource  document. Neural generation         models fail to account for this and tend to generate outputs with low diversity due to standard likelihood training, approximate decoding objectives, and lack of high quality multi</a:t>
            </a:r>
            <a:r>
              <a:rPr lang="en-US" sz="2400">
                <a:latin typeface="Times New Roman Regular" panose="02020603050405020304" charset="0"/>
                <a:cs typeface="Times New Roman Regular" panose="02020603050405020304" charset="0"/>
              </a:rPr>
              <a:t>-</a:t>
            </a:r>
            <a:r>
              <a:rPr sz="2400">
                <a:latin typeface="Times New Roman Regular" panose="02020603050405020304" charset="0"/>
                <a:cs typeface="Times New Roman Regular" panose="02020603050405020304" charset="0"/>
              </a:rPr>
              <a:t>reference datasets</a:t>
            </a:r>
            <a:r>
              <a:rPr lang="en-US" sz="2400">
                <a:latin typeface="Times New Roman Regular" panose="02020603050405020304" charset="0"/>
                <a:cs typeface="Times New Roman Regular" panose="02020603050405020304" charset="0"/>
              </a:rPr>
              <a:t>.</a:t>
            </a:r>
            <a:endParaRPr lang="en-US" sz="2400">
              <a:latin typeface="Times New Roman Regular" panose="02020603050405020304" charset="0"/>
              <a:cs typeface="Times New Roman Regular" panose="02020603050405020304" charset="0"/>
            </a:endParaRPr>
          </a:p>
          <a:p>
            <a:endParaRPr lang="en-US"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rPr>
              <a:t>• Focus  Attention MEchanism (orFAME) promotes  summaries  </a:t>
            </a:r>
            <a:r>
              <a:rPr lang="zh-CN" altLang="en-US" sz="2400">
                <a:solidFill>
                  <a:srgbClr val="FF0000"/>
                </a:solidFill>
                <a:latin typeface="Times New Roman Regular" panose="02020603050405020304" charset="0"/>
                <a:cs typeface="Times New Roman Regular" panose="02020603050405020304" charset="0"/>
              </a:rPr>
              <a:t>faithful </a:t>
            </a:r>
            <a:r>
              <a:rPr lang="zh-CN" altLang="en-US" sz="2400">
                <a:latin typeface="Times New Roman Regular" panose="02020603050405020304" charset="0"/>
                <a:cs typeface="Times New Roman Regular" panose="02020603050405020304" charset="0"/>
              </a:rPr>
              <a:t>to the source</a:t>
            </a:r>
            <a:r>
              <a:rPr lang="en-US" altLang="zh-CN" sz="2400">
                <a:latin typeface="Times New Roman Regular" panose="02020603050405020304" charset="0"/>
                <a:cs typeface="Times New Roman Regular" panose="02020603050405020304" charset="0"/>
              </a:rPr>
              <a:t>.</a:t>
            </a:r>
            <a:endParaRPr lang="en-US" altLang="zh-CN" sz="2400">
              <a:latin typeface="Times New Roman Regular" panose="02020603050405020304" charset="0"/>
              <a:cs typeface="Times New Roman Regular" panose="02020603050405020304" charset="0"/>
            </a:endParaRPr>
          </a:p>
          <a:p>
            <a:endParaRPr lang="zh-CN" altLang="en-US"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rPr>
              <a:t>• FAME enables  </a:t>
            </a:r>
            <a:r>
              <a:rPr lang="zh-CN" altLang="en-US" sz="2400">
                <a:solidFill>
                  <a:srgbClr val="FF0000"/>
                </a:solidFill>
                <a:latin typeface="Times New Roman Regular" panose="02020603050405020304" charset="0"/>
                <a:cs typeface="Times New Roman Regular" panose="02020603050405020304" charset="0"/>
              </a:rPr>
              <a:t>diverse</a:t>
            </a:r>
            <a:r>
              <a:rPr lang="zh-CN" altLang="en-US" sz="2400">
                <a:latin typeface="Times New Roman Regular" panose="02020603050405020304" charset="0"/>
                <a:cs typeface="Times New Roman Regular" panose="02020603050405020304" charset="0"/>
              </a:rPr>
              <a:t>  summaries</a:t>
            </a:r>
            <a:r>
              <a:rPr lang="en-US" altLang="zh-CN" sz="2400">
                <a:latin typeface="Times New Roman Regular" panose="02020603050405020304" charset="0"/>
                <a:cs typeface="Times New Roman Regular" panose="02020603050405020304" charset="0"/>
              </a:rPr>
              <a:t>.</a:t>
            </a:r>
            <a:endParaRPr lang="en-US" altLang="zh-CN" sz="24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3" name="图片 2" descr="截屏2021-07-09 下午7.02.43"/>
          <p:cNvPicPr>
            <a:picLocks noChangeAspect="1"/>
          </p:cNvPicPr>
          <p:nvPr/>
        </p:nvPicPr>
        <p:blipFill>
          <a:blip r:embed="rId1"/>
          <a:srcRect b="25998"/>
          <a:stretch>
            <a:fillRect/>
          </a:stretch>
        </p:blipFill>
        <p:spPr>
          <a:xfrm>
            <a:off x="177800" y="683260"/>
            <a:ext cx="5034915" cy="6174740"/>
          </a:xfrm>
          <a:prstGeom prst="rect">
            <a:avLst/>
          </a:prstGeom>
        </p:spPr>
      </p:pic>
      <p:pic>
        <p:nvPicPr>
          <p:cNvPr id="6" name="图片 5" descr="截屏2021-07-09 下午7.03.58"/>
          <p:cNvPicPr>
            <a:picLocks noChangeAspect="1"/>
          </p:cNvPicPr>
          <p:nvPr/>
        </p:nvPicPr>
        <p:blipFill>
          <a:blip r:embed="rId2"/>
          <a:stretch>
            <a:fillRect/>
          </a:stretch>
        </p:blipFill>
        <p:spPr>
          <a:xfrm>
            <a:off x="5661660" y="2437765"/>
            <a:ext cx="6101715" cy="26650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5" name="圆角矩形 4"/>
          <p:cNvSpPr/>
          <p:nvPr/>
        </p:nvSpPr>
        <p:spPr>
          <a:xfrm>
            <a:off x="7410203" y="4453247"/>
            <a:ext cx="3966358" cy="926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截屏2021-07-09 下午7.06.10"/>
          <p:cNvPicPr>
            <a:picLocks noChangeAspect="1"/>
          </p:cNvPicPr>
          <p:nvPr/>
        </p:nvPicPr>
        <p:blipFill>
          <a:blip r:embed="rId1"/>
          <a:srcRect t="3786" b="16028"/>
          <a:stretch>
            <a:fillRect/>
          </a:stretch>
        </p:blipFill>
        <p:spPr>
          <a:xfrm>
            <a:off x="482600" y="968375"/>
            <a:ext cx="6080760" cy="5424805"/>
          </a:xfrm>
          <a:prstGeom prst="rect">
            <a:avLst/>
          </a:prstGeom>
        </p:spPr>
      </p:pic>
      <p:pic>
        <p:nvPicPr>
          <p:cNvPr id="14" name="图片 13" descr="截屏2021-07-09 下午7.07.08"/>
          <p:cNvPicPr>
            <a:picLocks noChangeAspect="1"/>
          </p:cNvPicPr>
          <p:nvPr/>
        </p:nvPicPr>
        <p:blipFill>
          <a:blip r:embed="rId2"/>
          <a:stretch>
            <a:fillRect/>
          </a:stretch>
        </p:blipFill>
        <p:spPr>
          <a:xfrm>
            <a:off x="7244715" y="3633470"/>
            <a:ext cx="4831080" cy="694055"/>
          </a:xfrm>
          <a:prstGeom prst="rect">
            <a:avLst/>
          </a:prstGeom>
        </p:spPr>
      </p:pic>
      <p:pic>
        <p:nvPicPr>
          <p:cNvPr id="15" name="图片 14" descr="截屏2021-07-09 下午7.15.12"/>
          <p:cNvPicPr>
            <a:picLocks noChangeAspect="1"/>
          </p:cNvPicPr>
          <p:nvPr/>
        </p:nvPicPr>
        <p:blipFill>
          <a:blip r:embed="rId3"/>
          <a:stretch>
            <a:fillRect/>
          </a:stretch>
        </p:blipFill>
        <p:spPr>
          <a:xfrm>
            <a:off x="1636395" y="6393180"/>
            <a:ext cx="576580" cy="363220"/>
          </a:xfrm>
          <a:prstGeom prst="rect">
            <a:avLst/>
          </a:prstGeom>
        </p:spPr>
      </p:pic>
      <p:pic>
        <p:nvPicPr>
          <p:cNvPr id="16" name="图片 15" descr="截屏2021-07-09 下午7.15.32"/>
          <p:cNvPicPr>
            <a:picLocks noChangeAspect="1"/>
          </p:cNvPicPr>
          <p:nvPr/>
        </p:nvPicPr>
        <p:blipFill>
          <a:blip r:embed="rId4"/>
          <a:stretch>
            <a:fillRect/>
          </a:stretch>
        </p:blipFill>
        <p:spPr>
          <a:xfrm>
            <a:off x="4661535" y="6393815"/>
            <a:ext cx="563880" cy="3625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330200" y="1249045"/>
            <a:ext cx="518541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Transformer-based seq2seq Model</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截屏2021-07-09 下午7.09.13"/>
          <p:cNvPicPr>
            <a:picLocks noChangeAspect="1"/>
          </p:cNvPicPr>
          <p:nvPr/>
        </p:nvPicPr>
        <p:blipFill>
          <a:blip r:embed="rId1"/>
          <a:stretch>
            <a:fillRect/>
          </a:stretch>
        </p:blipFill>
        <p:spPr>
          <a:xfrm>
            <a:off x="147955" y="2143125"/>
            <a:ext cx="2383155" cy="3057525"/>
          </a:xfrm>
          <a:prstGeom prst="rect">
            <a:avLst/>
          </a:prstGeom>
        </p:spPr>
      </p:pic>
      <p:pic>
        <p:nvPicPr>
          <p:cNvPr id="6" name="图片 5" descr="截屏2021-07-09 下午7.12.45"/>
          <p:cNvPicPr>
            <a:picLocks noChangeAspect="1"/>
          </p:cNvPicPr>
          <p:nvPr/>
        </p:nvPicPr>
        <p:blipFill>
          <a:blip r:embed="rId2"/>
          <a:srcRect t="7598"/>
          <a:stretch>
            <a:fillRect/>
          </a:stretch>
        </p:blipFill>
        <p:spPr>
          <a:xfrm>
            <a:off x="2531110" y="2845435"/>
            <a:ext cx="3020060" cy="2355215"/>
          </a:xfrm>
          <a:prstGeom prst="rect">
            <a:avLst/>
          </a:prstGeom>
        </p:spPr>
      </p:pic>
      <p:sp>
        <p:nvSpPr>
          <p:cNvPr id="5" name="圆角矩形 4"/>
          <p:cNvSpPr/>
          <p:nvPr/>
        </p:nvSpPr>
        <p:spPr>
          <a:xfrm>
            <a:off x="697865" y="2840355"/>
            <a:ext cx="1163955" cy="51435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箭头连接符 6"/>
          <p:cNvCxnSpPr/>
          <p:nvPr/>
        </p:nvCxnSpPr>
        <p:spPr>
          <a:xfrm flipV="1">
            <a:off x="1824990" y="1884680"/>
            <a:ext cx="4889500" cy="9925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图片 7" descr="截屏2021-07-10 上午9.27.24"/>
          <p:cNvPicPr>
            <a:picLocks noChangeAspect="1"/>
          </p:cNvPicPr>
          <p:nvPr/>
        </p:nvPicPr>
        <p:blipFill>
          <a:blip r:embed="rId3"/>
          <a:srcRect t="12125"/>
          <a:stretch>
            <a:fillRect/>
          </a:stretch>
        </p:blipFill>
        <p:spPr>
          <a:xfrm>
            <a:off x="6898005" y="1438275"/>
            <a:ext cx="3771265" cy="446405"/>
          </a:xfrm>
          <a:prstGeom prst="rect">
            <a:avLst/>
          </a:prstGeom>
        </p:spPr>
      </p:pic>
      <p:pic>
        <p:nvPicPr>
          <p:cNvPr id="9" name="图片 8" descr="截屏2021-07-10 上午9.27.56"/>
          <p:cNvPicPr>
            <a:picLocks noChangeAspect="1"/>
          </p:cNvPicPr>
          <p:nvPr/>
        </p:nvPicPr>
        <p:blipFill>
          <a:blip r:embed="rId4"/>
          <a:stretch>
            <a:fillRect/>
          </a:stretch>
        </p:blipFill>
        <p:spPr>
          <a:xfrm>
            <a:off x="6898005" y="1884680"/>
            <a:ext cx="4330065" cy="444500"/>
          </a:xfrm>
          <a:prstGeom prst="rect">
            <a:avLst/>
          </a:prstGeom>
        </p:spPr>
      </p:pic>
      <p:pic>
        <p:nvPicPr>
          <p:cNvPr id="10" name="图片 9" descr="截屏2021-07-10 上午9.36.37"/>
          <p:cNvPicPr>
            <a:picLocks noChangeAspect="1"/>
          </p:cNvPicPr>
          <p:nvPr/>
        </p:nvPicPr>
        <p:blipFill>
          <a:blip r:embed="rId5"/>
          <a:stretch>
            <a:fillRect/>
          </a:stretch>
        </p:blipFill>
        <p:spPr>
          <a:xfrm>
            <a:off x="6319520" y="3166110"/>
            <a:ext cx="3441065" cy="419100"/>
          </a:xfrm>
          <a:prstGeom prst="rect">
            <a:avLst/>
          </a:prstGeom>
        </p:spPr>
      </p:pic>
      <p:pic>
        <p:nvPicPr>
          <p:cNvPr id="11" name="图片 10" descr="截屏2021-07-10 上午9.36.53"/>
          <p:cNvPicPr>
            <a:picLocks noChangeAspect="1"/>
          </p:cNvPicPr>
          <p:nvPr/>
        </p:nvPicPr>
        <p:blipFill>
          <a:blip r:embed="rId6"/>
          <a:srcRect t="7381"/>
          <a:stretch>
            <a:fillRect/>
          </a:stretch>
        </p:blipFill>
        <p:spPr>
          <a:xfrm>
            <a:off x="9760585" y="3091180"/>
            <a:ext cx="1219200" cy="494030"/>
          </a:xfrm>
          <a:prstGeom prst="rect">
            <a:avLst/>
          </a:prstGeom>
        </p:spPr>
      </p:pic>
      <p:sp>
        <p:nvSpPr>
          <p:cNvPr id="12" name="圆角矩形 11"/>
          <p:cNvSpPr/>
          <p:nvPr/>
        </p:nvSpPr>
        <p:spPr>
          <a:xfrm>
            <a:off x="6725920" y="1240155"/>
            <a:ext cx="4690110" cy="1188720"/>
          </a:xfrm>
          <a:prstGeom prst="roundRect">
            <a:avLst/>
          </a:prstGeom>
          <a:noFill/>
          <a:ln>
            <a:solidFill>
              <a:srgbClr val="FF0000"/>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3447415" y="2781300"/>
            <a:ext cx="1228090" cy="58801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箭头连接符 13"/>
          <p:cNvCxnSpPr>
            <a:stCxn id="13" idx="3"/>
          </p:cNvCxnSpPr>
          <p:nvPr/>
        </p:nvCxnSpPr>
        <p:spPr>
          <a:xfrm>
            <a:off x="4675505" y="3075305"/>
            <a:ext cx="1475740" cy="3987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图片 14" descr="截屏2021-07-10 上午9.39.34"/>
          <p:cNvPicPr>
            <a:picLocks noChangeAspect="1"/>
          </p:cNvPicPr>
          <p:nvPr/>
        </p:nvPicPr>
        <p:blipFill>
          <a:blip r:embed="rId7"/>
          <a:srcRect t="7093"/>
          <a:stretch>
            <a:fillRect/>
          </a:stretch>
        </p:blipFill>
        <p:spPr>
          <a:xfrm>
            <a:off x="6383020" y="3714115"/>
            <a:ext cx="3377565" cy="507365"/>
          </a:xfrm>
          <a:prstGeom prst="rect">
            <a:avLst/>
          </a:prstGeom>
        </p:spPr>
      </p:pic>
      <p:pic>
        <p:nvPicPr>
          <p:cNvPr id="16" name="图片 15" descr="截屏2021-07-10 上午9.40.06"/>
          <p:cNvPicPr>
            <a:picLocks noChangeAspect="1"/>
          </p:cNvPicPr>
          <p:nvPr/>
        </p:nvPicPr>
        <p:blipFill>
          <a:blip r:embed="rId8"/>
          <a:stretch>
            <a:fillRect/>
          </a:stretch>
        </p:blipFill>
        <p:spPr>
          <a:xfrm>
            <a:off x="10083800" y="3853180"/>
            <a:ext cx="1739900" cy="368300"/>
          </a:xfrm>
          <a:prstGeom prst="rect">
            <a:avLst/>
          </a:prstGeom>
        </p:spPr>
      </p:pic>
      <p:pic>
        <p:nvPicPr>
          <p:cNvPr id="17" name="图片 16" descr="截屏2021-07-10 上午9.40.26"/>
          <p:cNvPicPr>
            <a:picLocks noChangeAspect="1"/>
          </p:cNvPicPr>
          <p:nvPr/>
        </p:nvPicPr>
        <p:blipFill>
          <a:blip r:embed="rId9"/>
          <a:stretch>
            <a:fillRect/>
          </a:stretch>
        </p:blipFill>
        <p:spPr>
          <a:xfrm>
            <a:off x="6220460" y="4247515"/>
            <a:ext cx="4507865" cy="393700"/>
          </a:xfrm>
          <a:prstGeom prst="rect">
            <a:avLst/>
          </a:prstGeom>
        </p:spPr>
      </p:pic>
      <p:sp>
        <p:nvSpPr>
          <p:cNvPr id="18" name="圆角矩形 17"/>
          <p:cNvSpPr/>
          <p:nvPr/>
        </p:nvSpPr>
        <p:spPr>
          <a:xfrm>
            <a:off x="6177280" y="2964180"/>
            <a:ext cx="5813425" cy="175069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图片 18" descr="截屏2021-07-10 上午9.41.24"/>
          <p:cNvPicPr>
            <a:picLocks noChangeAspect="1"/>
          </p:cNvPicPr>
          <p:nvPr/>
        </p:nvPicPr>
        <p:blipFill>
          <a:blip r:embed="rId10"/>
          <a:stretch>
            <a:fillRect/>
          </a:stretch>
        </p:blipFill>
        <p:spPr>
          <a:xfrm>
            <a:off x="0" y="5218430"/>
            <a:ext cx="6412865" cy="749300"/>
          </a:xfrm>
          <a:prstGeom prst="rect">
            <a:avLst/>
          </a:prstGeom>
        </p:spPr>
      </p:pic>
      <p:pic>
        <p:nvPicPr>
          <p:cNvPr id="20" name="图片 19" descr="截屏2021-07-10 上午9.42.02"/>
          <p:cNvPicPr>
            <a:picLocks noChangeAspect="1"/>
          </p:cNvPicPr>
          <p:nvPr/>
        </p:nvPicPr>
        <p:blipFill>
          <a:blip r:embed="rId11"/>
          <a:stretch>
            <a:fillRect/>
          </a:stretch>
        </p:blipFill>
        <p:spPr>
          <a:xfrm>
            <a:off x="147955" y="5888355"/>
            <a:ext cx="3679825" cy="346075"/>
          </a:xfrm>
          <a:prstGeom prst="rect">
            <a:avLst/>
          </a:prstGeom>
        </p:spPr>
      </p:pic>
      <p:pic>
        <p:nvPicPr>
          <p:cNvPr id="21" name="图片 20" descr="截屏2021-07-10 上午9.42.25"/>
          <p:cNvPicPr>
            <a:picLocks noChangeAspect="1"/>
          </p:cNvPicPr>
          <p:nvPr/>
        </p:nvPicPr>
        <p:blipFill>
          <a:blip r:embed="rId12"/>
          <a:stretch>
            <a:fillRect/>
          </a:stretch>
        </p:blipFill>
        <p:spPr>
          <a:xfrm>
            <a:off x="147955" y="6296025"/>
            <a:ext cx="2562860" cy="347980"/>
          </a:xfrm>
          <a:prstGeom prst="rect">
            <a:avLst/>
          </a:prstGeom>
        </p:spPr>
      </p:pic>
      <p:pic>
        <p:nvPicPr>
          <p:cNvPr id="22" name="图片 21" descr="截屏2021-07-10 上午9.43.35"/>
          <p:cNvPicPr>
            <a:picLocks noChangeAspect="1"/>
          </p:cNvPicPr>
          <p:nvPr/>
        </p:nvPicPr>
        <p:blipFill>
          <a:blip r:embed="rId13"/>
          <a:srcRect r="3017"/>
          <a:stretch>
            <a:fillRect/>
          </a:stretch>
        </p:blipFill>
        <p:spPr>
          <a:xfrm>
            <a:off x="6158865" y="4866640"/>
            <a:ext cx="5899150" cy="1270000"/>
          </a:xfrm>
          <a:prstGeom prst="rect">
            <a:avLst/>
          </a:prstGeom>
        </p:spPr>
      </p:pic>
      <p:pic>
        <p:nvPicPr>
          <p:cNvPr id="23" name="图片 22" descr="截屏2021-07-10 上午9.44.01"/>
          <p:cNvPicPr>
            <a:picLocks noChangeAspect="1"/>
          </p:cNvPicPr>
          <p:nvPr/>
        </p:nvPicPr>
        <p:blipFill>
          <a:blip r:embed="rId14"/>
          <a:stretch>
            <a:fillRect/>
          </a:stretch>
        </p:blipFill>
        <p:spPr>
          <a:xfrm>
            <a:off x="7838440" y="6050915"/>
            <a:ext cx="3985260" cy="4686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638175" y="1047750"/>
            <a:ext cx="4227195"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Focus Attention MEchansim (FAME)</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10" descr="截屏2021-07-10 上午10.20.52"/>
          <p:cNvPicPr>
            <a:picLocks noChangeAspect="1"/>
          </p:cNvPicPr>
          <p:nvPr/>
        </p:nvPicPr>
        <p:blipFill>
          <a:blip r:embed="rId1"/>
          <a:stretch>
            <a:fillRect/>
          </a:stretch>
        </p:blipFill>
        <p:spPr>
          <a:xfrm>
            <a:off x="193040" y="1842135"/>
            <a:ext cx="2440940" cy="2115185"/>
          </a:xfrm>
          <a:prstGeom prst="rect">
            <a:avLst/>
          </a:prstGeom>
        </p:spPr>
      </p:pic>
      <p:pic>
        <p:nvPicPr>
          <p:cNvPr id="13" name="图片 12" descr="截屏2021-07-10 上午10.22.53"/>
          <p:cNvPicPr>
            <a:picLocks noChangeAspect="1"/>
          </p:cNvPicPr>
          <p:nvPr/>
        </p:nvPicPr>
        <p:blipFill>
          <a:blip r:embed="rId2"/>
          <a:srcRect t="2484" r="6167"/>
          <a:stretch>
            <a:fillRect/>
          </a:stretch>
        </p:blipFill>
        <p:spPr>
          <a:xfrm>
            <a:off x="2633980" y="1878965"/>
            <a:ext cx="2830195" cy="3013075"/>
          </a:xfrm>
          <a:prstGeom prst="rect">
            <a:avLst/>
          </a:prstGeom>
        </p:spPr>
      </p:pic>
      <p:pic>
        <p:nvPicPr>
          <p:cNvPr id="14" name="图片 13" descr="截屏2021-07-10 上午10.24.24"/>
          <p:cNvPicPr>
            <a:picLocks noChangeAspect="1"/>
          </p:cNvPicPr>
          <p:nvPr/>
        </p:nvPicPr>
        <p:blipFill>
          <a:blip r:embed="rId3"/>
          <a:stretch>
            <a:fillRect/>
          </a:stretch>
        </p:blipFill>
        <p:spPr>
          <a:xfrm>
            <a:off x="7030085" y="1376045"/>
            <a:ext cx="2260600" cy="457200"/>
          </a:xfrm>
          <a:prstGeom prst="rect">
            <a:avLst/>
          </a:prstGeom>
        </p:spPr>
      </p:pic>
      <p:sp>
        <p:nvSpPr>
          <p:cNvPr id="15" name="文本框 14"/>
          <p:cNvSpPr txBox="1"/>
          <p:nvPr/>
        </p:nvSpPr>
        <p:spPr>
          <a:xfrm>
            <a:off x="6688455" y="1885950"/>
            <a:ext cx="4094480" cy="368300"/>
          </a:xfrm>
          <a:prstGeom prst="rect">
            <a:avLst/>
          </a:prstGeom>
          <a:noFill/>
        </p:spPr>
        <p:txBody>
          <a:bodyPr wrap="square" rtlCol="0" anchor="t">
            <a:spAutoFit/>
          </a:bodyPr>
          <a:p>
            <a:r>
              <a:rPr lang="zh-CN" altLang="en-US" b="1">
                <a:latin typeface="Times New Roman Bold" panose="02020603050405020304" charset="0"/>
                <a:cs typeface="Times New Roman Bold" panose="02020603050405020304" charset="0"/>
              </a:rPr>
              <a:t>Token-level Vocabulary Distribution</a:t>
            </a:r>
            <a:endParaRPr lang="zh-CN" altLang="en-US" b="1">
              <a:latin typeface="Times New Roman Bold" panose="02020603050405020304" charset="0"/>
              <a:cs typeface="Times New Roman Bold" panose="02020603050405020304" charset="0"/>
            </a:endParaRPr>
          </a:p>
        </p:txBody>
      </p:sp>
      <p:pic>
        <p:nvPicPr>
          <p:cNvPr id="16" name="图片 15" descr="截屏2021-07-10 上午10.28.16"/>
          <p:cNvPicPr>
            <a:picLocks noChangeAspect="1"/>
          </p:cNvPicPr>
          <p:nvPr/>
        </p:nvPicPr>
        <p:blipFill>
          <a:blip r:embed="rId4"/>
          <a:stretch>
            <a:fillRect/>
          </a:stretch>
        </p:blipFill>
        <p:spPr>
          <a:xfrm>
            <a:off x="6688455" y="2237105"/>
            <a:ext cx="4736465" cy="469900"/>
          </a:xfrm>
          <a:prstGeom prst="rect">
            <a:avLst/>
          </a:prstGeom>
        </p:spPr>
      </p:pic>
      <p:pic>
        <p:nvPicPr>
          <p:cNvPr id="17" name="图片 16" descr="截屏2021-07-10 上午10.30.53"/>
          <p:cNvPicPr>
            <a:picLocks noChangeAspect="1"/>
          </p:cNvPicPr>
          <p:nvPr/>
        </p:nvPicPr>
        <p:blipFill>
          <a:blip r:embed="rId5"/>
          <a:stretch>
            <a:fillRect/>
          </a:stretch>
        </p:blipFill>
        <p:spPr>
          <a:xfrm>
            <a:off x="6688455" y="2773045"/>
            <a:ext cx="1238250" cy="329565"/>
          </a:xfrm>
          <a:prstGeom prst="rect">
            <a:avLst/>
          </a:prstGeom>
        </p:spPr>
      </p:pic>
      <p:pic>
        <p:nvPicPr>
          <p:cNvPr id="18" name="图片 17" descr="截屏2021-07-10 上午10.31.08"/>
          <p:cNvPicPr>
            <a:picLocks noChangeAspect="1"/>
          </p:cNvPicPr>
          <p:nvPr/>
        </p:nvPicPr>
        <p:blipFill>
          <a:blip r:embed="rId6"/>
          <a:stretch>
            <a:fillRect/>
          </a:stretch>
        </p:blipFill>
        <p:spPr>
          <a:xfrm>
            <a:off x="8220075" y="2736215"/>
            <a:ext cx="1314450" cy="340360"/>
          </a:xfrm>
          <a:prstGeom prst="rect">
            <a:avLst/>
          </a:prstGeom>
        </p:spPr>
      </p:pic>
      <p:pic>
        <p:nvPicPr>
          <p:cNvPr id="19" name="图片 18" descr="截屏2021-07-10 上午10.31.31"/>
          <p:cNvPicPr>
            <a:picLocks noChangeAspect="1"/>
          </p:cNvPicPr>
          <p:nvPr/>
        </p:nvPicPr>
        <p:blipFill>
          <a:blip r:embed="rId7"/>
          <a:stretch>
            <a:fillRect/>
          </a:stretch>
        </p:blipFill>
        <p:spPr>
          <a:xfrm>
            <a:off x="10182860" y="2757805"/>
            <a:ext cx="1170940" cy="297180"/>
          </a:xfrm>
          <a:prstGeom prst="rect">
            <a:avLst/>
          </a:prstGeom>
        </p:spPr>
      </p:pic>
      <p:pic>
        <p:nvPicPr>
          <p:cNvPr id="20" name="图片 19" descr="截屏2021-07-10 上午10.32.02"/>
          <p:cNvPicPr>
            <a:picLocks noChangeAspect="1"/>
          </p:cNvPicPr>
          <p:nvPr/>
        </p:nvPicPr>
        <p:blipFill>
          <a:blip r:embed="rId8"/>
          <a:stretch>
            <a:fillRect/>
          </a:stretch>
        </p:blipFill>
        <p:spPr>
          <a:xfrm>
            <a:off x="6688455" y="3168650"/>
            <a:ext cx="2943860" cy="318770"/>
          </a:xfrm>
          <a:prstGeom prst="rect">
            <a:avLst/>
          </a:prstGeom>
        </p:spPr>
      </p:pic>
      <p:pic>
        <p:nvPicPr>
          <p:cNvPr id="21" name="图片 20" descr="截屏2021-07-10 上午10.32.31"/>
          <p:cNvPicPr>
            <a:picLocks noChangeAspect="1"/>
          </p:cNvPicPr>
          <p:nvPr/>
        </p:nvPicPr>
        <p:blipFill>
          <a:blip r:embed="rId9"/>
          <a:stretch>
            <a:fillRect/>
          </a:stretch>
        </p:blipFill>
        <p:spPr>
          <a:xfrm>
            <a:off x="6602730" y="3553460"/>
            <a:ext cx="3898265" cy="520700"/>
          </a:xfrm>
          <a:prstGeom prst="rect">
            <a:avLst/>
          </a:prstGeom>
        </p:spPr>
      </p:pic>
      <p:pic>
        <p:nvPicPr>
          <p:cNvPr id="22" name="图片 21" descr="截屏2021-07-10 上午10.33.12"/>
          <p:cNvPicPr>
            <a:picLocks noChangeAspect="1"/>
          </p:cNvPicPr>
          <p:nvPr/>
        </p:nvPicPr>
        <p:blipFill>
          <a:blip r:embed="rId10"/>
          <a:stretch>
            <a:fillRect/>
          </a:stretch>
        </p:blipFill>
        <p:spPr>
          <a:xfrm>
            <a:off x="7779385" y="4140200"/>
            <a:ext cx="1295400" cy="495300"/>
          </a:xfrm>
          <a:prstGeom prst="rect">
            <a:avLst/>
          </a:prstGeom>
        </p:spPr>
      </p:pic>
      <p:pic>
        <p:nvPicPr>
          <p:cNvPr id="23" name="图片 22" descr="截屏2021-07-10 上午10.36.44"/>
          <p:cNvPicPr>
            <a:picLocks noChangeAspect="1"/>
          </p:cNvPicPr>
          <p:nvPr/>
        </p:nvPicPr>
        <p:blipFill>
          <a:blip r:embed="rId11"/>
          <a:srcRect t="7073"/>
          <a:stretch>
            <a:fillRect/>
          </a:stretch>
        </p:blipFill>
        <p:spPr>
          <a:xfrm>
            <a:off x="6688455" y="4701540"/>
            <a:ext cx="3656965" cy="483870"/>
          </a:xfrm>
          <a:prstGeom prst="rect">
            <a:avLst/>
          </a:prstGeom>
        </p:spPr>
      </p:pic>
      <p:pic>
        <p:nvPicPr>
          <p:cNvPr id="26" name="图片 25" descr="截屏2021-07-10 上午10.38.18"/>
          <p:cNvPicPr>
            <a:picLocks noChangeAspect="1"/>
          </p:cNvPicPr>
          <p:nvPr/>
        </p:nvPicPr>
        <p:blipFill>
          <a:blip r:embed="rId12"/>
          <a:stretch>
            <a:fillRect/>
          </a:stretch>
        </p:blipFill>
        <p:spPr>
          <a:xfrm>
            <a:off x="5563235" y="5608320"/>
            <a:ext cx="6628765" cy="774700"/>
          </a:xfrm>
          <a:prstGeom prst="rect">
            <a:avLst/>
          </a:prstGeom>
        </p:spPr>
      </p:pic>
      <p:pic>
        <p:nvPicPr>
          <p:cNvPr id="27" name="图片 26" descr="截屏2021-07-10 上午9.41.24"/>
          <p:cNvPicPr>
            <a:picLocks noChangeAspect="1"/>
          </p:cNvPicPr>
          <p:nvPr/>
        </p:nvPicPr>
        <p:blipFill>
          <a:blip r:embed="rId13"/>
          <a:srcRect l="2664" t="14746" r="4208" b="22881"/>
          <a:stretch>
            <a:fillRect/>
          </a:stretch>
        </p:blipFill>
        <p:spPr>
          <a:xfrm>
            <a:off x="0" y="5328920"/>
            <a:ext cx="5972175" cy="4673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638175" y="1047750"/>
            <a:ext cx="56845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Summary-induced Topic Focused Distribution</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10" descr="截屏2021-07-10 上午10.20.52"/>
          <p:cNvPicPr>
            <a:picLocks noChangeAspect="1"/>
          </p:cNvPicPr>
          <p:nvPr/>
        </p:nvPicPr>
        <p:blipFill>
          <a:blip r:embed="rId1"/>
          <a:stretch>
            <a:fillRect/>
          </a:stretch>
        </p:blipFill>
        <p:spPr>
          <a:xfrm>
            <a:off x="193040" y="1842135"/>
            <a:ext cx="2440940" cy="2115185"/>
          </a:xfrm>
          <a:prstGeom prst="rect">
            <a:avLst/>
          </a:prstGeom>
        </p:spPr>
      </p:pic>
      <p:pic>
        <p:nvPicPr>
          <p:cNvPr id="13" name="图片 12" descr="截屏2021-07-10 上午10.22.53"/>
          <p:cNvPicPr>
            <a:picLocks noChangeAspect="1"/>
          </p:cNvPicPr>
          <p:nvPr/>
        </p:nvPicPr>
        <p:blipFill>
          <a:blip r:embed="rId2"/>
          <a:srcRect t="2484" r="6167"/>
          <a:stretch>
            <a:fillRect/>
          </a:stretch>
        </p:blipFill>
        <p:spPr>
          <a:xfrm>
            <a:off x="2633980" y="1917065"/>
            <a:ext cx="2830195" cy="2980690"/>
          </a:xfrm>
          <a:prstGeom prst="rect">
            <a:avLst/>
          </a:prstGeom>
        </p:spPr>
      </p:pic>
      <p:pic>
        <p:nvPicPr>
          <p:cNvPr id="3" name="图片 2" descr="截屏2021-07-10 上午10.48.52"/>
          <p:cNvPicPr>
            <a:picLocks noChangeAspect="1"/>
          </p:cNvPicPr>
          <p:nvPr/>
        </p:nvPicPr>
        <p:blipFill>
          <a:blip r:embed="rId3"/>
          <a:srcRect r="1828"/>
          <a:stretch>
            <a:fillRect/>
          </a:stretch>
        </p:blipFill>
        <p:spPr>
          <a:xfrm>
            <a:off x="5696585" y="2287270"/>
            <a:ext cx="6582410" cy="2032000"/>
          </a:xfrm>
          <a:prstGeom prst="rect">
            <a:avLst/>
          </a:prstGeom>
        </p:spPr>
      </p:pic>
      <p:pic>
        <p:nvPicPr>
          <p:cNvPr id="5" name="图片 4" descr="截屏2021-07-10 上午10.53.12"/>
          <p:cNvPicPr>
            <a:picLocks noChangeAspect="1"/>
          </p:cNvPicPr>
          <p:nvPr/>
        </p:nvPicPr>
        <p:blipFill>
          <a:blip r:embed="rId4"/>
          <a:stretch>
            <a:fillRect/>
          </a:stretch>
        </p:blipFill>
        <p:spPr>
          <a:xfrm>
            <a:off x="8183880" y="4697730"/>
            <a:ext cx="736600" cy="546100"/>
          </a:xfrm>
          <a:prstGeom prst="rect">
            <a:avLst/>
          </a:prstGeom>
        </p:spPr>
      </p:pic>
      <p:pic>
        <p:nvPicPr>
          <p:cNvPr id="6" name="图片 5" descr="截屏2021-07-10 上午10.53.25"/>
          <p:cNvPicPr>
            <a:picLocks noChangeAspect="1"/>
          </p:cNvPicPr>
          <p:nvPr/>
        </p:nvPicPr>
        <p:blipFill>
          <a:blip r:embed="rId5"/>
          <a:stretch>
            <a:fillRect/>
          </a:stretch>
        </p:blipFill>
        <p:spPr>
          <a:xfrm>
            <a:off x="8920480" y="4773930"/>
            <a:ext cx="914400" cy="469900"/>
          </a:xfrm>
          <a:prstGeom prst="rect">
            <a:avLst/>
          </a:prstGeom>
        </p:spPr>
      </p:pic>
      <p:pic>
        <p:nvPicPr>
          <p:cNvPr id="7" name="图片 6" descr="截屏2021-07-10 上午10.54.14"/>
          <p:cNvPicPr>
            <a:picLocks noChangeAspect="1"/>
          </p:cNvPicPr>
          <p:nvPr/>
        </p:nvPicPr>
        <p:blipFill>
          <a:blip r:embed="rId6"/>
          <a:srcRect r="3797"/>
          <a:stretch>
            <a:fillRect/>
          </a:stretch>
        </p:blipFill>
        <p:spPr>
          <a:xfrm>
            <a:off x="6586220" y="5622290"/>
            <a:ext cx="5582920" cy="787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638175" y="1047750"/>
            <a:ext cx="7559675"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Focus Sampling: Promoting Diversity in Faithful  Generation</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10" descr="截屏2021-07-10 上午10.20.52"/>
          <p:cNvPicPr>
            <a:picLocks noChangeAspect="1"/>
          </p:cNvPicPr>
          <p:nvPr/>
        </p:nvPicPr>
        <p:blipFill>
          <a:blip r:embed="rId1"/>
          <a:stretch>
            <a:fillRect/>
          </a:stretch>
        </p:blipFill>
        <p:spPr>
          <a:xfrm>
            <a:off x="193040" y="1842135"/>
            <a:ext cx="2440940" cy="2115185"/>
          </a:xfrm>
          <a:prstGeom prst="rect">
            <a:avLst/>
          </a:prstGeom>
        </p:spPr>
      </p:pic>
      <p:pic>
        <p:nvPicPr>
          <p:cNvPr id="13" name="图片 12" descr="截屏2021-07-10 上午10.22.53"/>
          <p:cNvPicPr>
            <a:picLocks noChangeAspect="1"/>
          </p:cNvPicPr>
          <p:nvPr/>
        </p:nvPicPr>
        <p:blipFill>
          <a:blip r:embed="rId2"/>
          <a:srcRect t="2484" r="6167"/>
          <a:stretch>
            <a:fillRect/>
          </a:stretch>
        </p:blipFill>
        <p:spPr>
          <a:xfrm>
            <a:off x="2633980" y="1915160"/>
            <a:ext cx="2830195" cy="2995930"/>
          </a:xfrm>
          <a:prstGeom prst="rect">
            <a:avLst/>
          </a:prstGeom>
        </p:spPr>
      </p:pic>
      <p:pic>
        <p:nvPicPr>
          <p:cNvPr id="8" name="图片 7" descr="截屏2021-07-10 上午10.57.42"/>
          <p:cNvPicPr>
            <a:picLocks noChangeAspect="1"/>
          </p:cNvPicPr>
          <p:nvPr/>
        </p:nvPicPr>
        <p:blipFill>
          <a:blip r:embed="rId3"/>
          <a:stretch>
            <a:fillRect/>
          </a:stretch>
        </p:blipFill>
        <p:spPr>
          <a:xfrm>
            <a:off x="5758180" y="2947035"/>
            <a:ext cx="5959475" cy="1153795"/>
          </a:xfrm>
          <a:prstGeom prst="rect">
            <a:avLst/>
          </a:prstGeom>
        </p:spPr>
      </p:pic>
      <p:pic>
        <p:nvPicPr>
          <p:cNvPr id="9" name="图片 8" descr="截屏2021-07-10 上午10.58.00"/>
          <p:cNvPicPr>
            <a:picLocks noChangeAspect="1"/>
          </p:cNvPicPr>
          <p:nvPr/>
        </p:nvPicPr>
        <p:blipFill>
          <a:blip r:embed="rId4"/>
          <a:stretch>
            <a:fillRect/>
          </a:stretch>
        </p:blipFill>
        <p:spPr>
          <a:xfrm>
            <a:off x="5758180" y="2507615"/>
            <a:ext cx="3731260" cy="414655"/>
          </a:xfrm>
          <a:prstGeom prst="rect">
            <a:avLst/>
          </a:prstGeom>
        </p:spPr>
      </p:pic>
      <p:pic>
        <p:nvPicPr>
          <p:cNvPr id="10" name="图片 9" descr="截屏2021-07-10 上午10.58.47"/>
          <p:cNvPicPr>
            <a:picLocks noChangeAspect="1"/>
          </p:cNvPicPr>
          <p:nvPr/>
        </p:nvPicPr>
        <p:blipFill>
          <a:blip r:embed="rId5"/>
          <a:srcRect r="5932"/>
          <a:stretch>
            <a:fillRect/>
          </a:stretch>
        </p:blipFill>
        <p:spPr>
          <a:xfrm>
            <a:off x="5434965" y="4321175"/>
            <a:ext cx="6605905" cy="1930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1656</Words>
  <Application>WPS 演示</Application>
  <PresentationFormat>宽屏</PresentationFormat>
  <Paragraphs>84</Paragraphs>
  <Slides>15</Slides>
  <Notes>7</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15</vt:i4>
      </vt:variant>
    </vt:vector>
  </HeadingPairs>
  <TitlesOfParts>
    <vt:vector size="38"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汉仪楷体KW</vt:lpstr>
      <vt:lpstr>Times New Roman Regular</vt:lpstr>
      <vt:lpstr>Times New Roman Bold</vt:lpstr>
      <vt:lpstr>等线</vt:lpstr>
      <vt:lpstr>汉仪中等线KW</vt:lpstr>
      <vt:lpstr>微软雅黑</vt:lpstr>
      <vt:lpstr>汉仪旗黑</vt:lpstr>
      <vt:lpstr>宋体</vt:lpstr>
      <vt:lpstr>Arial Unicode MS</vt:lpstr>
      <vt:lpstr>Office 主题​​</vt:lpstr>
      <vt:lpstr>PowerPoint 演示文稿</vt:lpstr>
      <vt:lpstr>PowerPoint 演示文稿</vt:lpstr>
      <vt:lpstr>Introduction</vt:lpstr>
      <vt:lpstr>Approach</vt:lpstr>
      <vt:lpstr>Approach</vt:lpstr>
      <vt:lpstr>Approach</vt:lpstr>
      <vt:lpstr>Approach</vt:lpstr>
      <vt:lpstr>Approach</vt:lpstr>
      <vt:lpstr>Approach</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1365</cp:revision>
  <dcterms:created xsi:type="dcterms:W3CDTF">2021-07-18T05:43:49Z</dcterms:created>
  <dcterms:modified xsi:type="dcterms:W3CDTF">2021-07-18T05:43:49Z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2052-3.7.0.5929</vt:lpwstr>
  </property>
</Properties>
</file>